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69" r:id="rId6"/>
    <p:sldId id="274" r:id="rId7"/>
    <p:sldId id="284" r:id="rId8"/>
    <p:sldId id="288" r:id="rId9"/>
    <p:sldId id="290" r:id="rId10"/>
    <p:sldId id="289" r:id="rId11"/>
    <p:sldId id="282" r:id="rId12"/>
    <p:sldId id="285" r:id="rId13"/>
    <p:sldId id="291" r:id="rId14"/>
    <p:sldId id="293" r:id="rId15"/>
    <p:sldId id="294" r:id="rId16"/>
    <p:sldId id="297" r:id="rId17"/>
    <p:sldId id="283" r:id="rId18"/>
    <p:sldId id="286" r:id="rId19"/>
    <p:sldId id="292" r:id="rId20"/>
    <p:sldId id="295" r:id="rId21"/>
    <p:sldId id="298" r:id="rId22"/>
    <p:sldId id="299" r:id="rId23"/>
    <p:sldId id="287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A67D47-4C11-D1E4-13E9-341EFDCCF092}" v="18" dt="2023-11-22T10:48:50.197"/>
    <p1510:client id="{D040F6A4-D3B2-1AED-71CF-22E94B87D8D6}" v="18" dt="2023-11-22T10:53:47.3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7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2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nieszka Ewa Tyczyńska" userId="S::a.tyczynska@lazy.edu.pl::98e9c69f-7357-41b2-9850-5ca7ef46f941" providerId="AD" clId="Web-{D040F6A4-D3B2-1AED-71CF-22E94B87D8D6}"/>
    <pc:docChg chg="addSld modSld">
      <pc:chgData name="Agnieszka Ewa Tyczyńska" userId="S::a.tyczynska@lazy.edu.pl::98e9c69f-7357-41b2-9850-5ca7ef46f941" providerId="AD" clId="Web-{D040F6A4-D3B2-1AED-71CF-22E94B87D8D6}" dt="2023-11-22T10:53:47.348" v="16" actId="1076"/>
      <pc:docMkLst>
        <pc:docMk/>
      </pc:docMkLst>
      <pc:sldChg chg="modSp add replId">
        <pc:chgData name="Agnieszka Ewa Tyczyńska" userId="S::a.tyczynska@lazy.edu.pl::98e9c69f-7357-41b2-9850-5ca7ef46f941" providerId="AD" clId="Web-{D040F6A4-D3B2-1AED-71CF-22E94B87D8D6}" dt="2023-11-22T10:53:47.348" v="16" actId="1076"/>
        <pc:sldMkLst>
          <pc:docMk/>
          <pc:sldMk cId="2710145101" sldId="278"/>
        </pc:sldMkLst>
        <pc:spChg chg="mod">
          <ac:chgData name="Agnieszka Ewa Tyczyńska" userId="S::a.tyczynska@lazy.edu.pl::98e9c69f-7357-41b2-9850-5ca7ef46f941" providerId="AD" clId="Web-{D040F6A4-D3B2-1AED-71CF-22E94B87D8D6}" dt="2023-11-22T10:53:43.567" v="15" actId="1076"/>
          <ac:spMkLst>
            <pc:docMk/>
            <pc:sldMk cId="2710145101" sldId="278"/>
            <ac:spMk id="2" creationId="{D3A2120D-3599-7CB4-7B24-65653FF875A0}"/>
          </ac:spMkLst>
        </pc:spChg>
        <pc:spChg chg="mod">
          <ac:chgData name="Agnieszka Ewa Tyczyńska" userId="S::a.tyczynska@lazy.edu.pl::98e9c69f-7357-41b2-9850-5ca7ef46f941" providerId="AD" clId="Web-{D040F6A4-D3B2-1AED-71CF-22E94B87D8D6}" dt="2023-11-22T10:53:47.348" v="16" actId="1076"/>
          <ac:spMkLst>
            <pc:docMk/>
            <pc:sldMk cId="2710145101" sldId="278"/>
            <ac:spMk id="3" creationId="{3C0147D4-678F-776C-E782-ADB9DBBBF551}"/>
          </ac:spMkLst>
        </pc:spChg>
      </pc:sldChg>
    </pc:docChg>
  </pc:docChgLst>
  <pc:docChgLst>
    <pc:chgData name="Agnieszka Ewa Tyczyńska" userId="S::a.tyczynska@lazy.edu.pl::98e9c69f-7357-41b2-9850-5ca7ef46f941" providerId="AD" clId="Web-{51A67D47-4C11-D1E4-13E9-341EFDCCF092}"/>
    <pc:docChg chg="modSld">
      <pc:chgData name="Agnieszka Ewa Tyczyńska" userId="S::a.tyczynska@lazy.edu.pl::98e9c69f-7357-41b2-9850-5ca7ef46f941" providerId="AD" clId="Web-{51A67D47-4C11-D1E4-13E9-341EFDCCF092}" dt="2023-11-22T10:48:50.197" v="15" actId="20577"/>
      <pc:docMkLst>
        <pc:docMk/>
      </pc:docMkLst>
      <pc:sldChg chg="modSp">
        <pc:chgData name="Agnieszka Ewa Tyczyńska" userId="S::a.tyczynska@lazy.edu.pl::98e9c69f-7357-41b2-9850-5ca7ef46f941" providerId="AD" clId="Web-{51A67D47-4C11-D1E4-13E9-341EFDCCF092}" dt="2023-11-22T10:48:50.197" v="15" actId="20577"/>
        <pc:sldMkLst>
          <pc:docMk/>
          <pc:sldMk cId="1701944009" sldId="273"/>
        </pc:sldMkLst>
        <pc:spChg chg="mod">
          <ac:chgData name="Agnieszka Ewa Tyczyńska" userId="S::a.tyczynska@lazy.edu.pl::98e9c69f-7357-41b2-9850-5ca7ef46f941" providerId="AD" clId="Web-{51A67D47-4C11-D1E4-13E9-341EFDCCF092}" dt="2023-11-22T10:48:50.197" v="15" actId="20577"/>
          <ac:spMkLst>
            <pc:docMk/>
            <pc:sldMk cId="1701944009" sldId="273"/>
            <ac:spMk id="3" creationId="{BCE2FBCA-F531-78BA-51B5-8A678705C905}"/>
          </ac:spMkLst>
        </pc:spChg>
      </pc:sldChg>
      <pc:sldChg chg="modSp">
        <pc:chgData name="Agnieszka Ewa Tyczyńska" userId="S::a.tyczynska@lazy.edu.pl::98e9c69f-7357-41b2-9850-5ca7ef46f941" providerId="AD" clId="Web-{51A67D47-4C11-D1E4-13E9-341EFDCCF092}" dt="2023-11-22T10:47:33.130" v="8" actId="1076"/>
        <pc:sldMkLst>
          <pc:docMk/>
          <pc:sldMk cId="3429868691" sldId="274"/>
        </pc:sldMkLst>
        <pc:spChg chg="mod">
          <ac:chgData name="Agnieszka Ewa Tyczyńska" userId="S::a.tyczynska@lazy.edu.pl::98e9c69f-7357-41b2-9850-5ca7ef46f941" providerId="AD" clId="Web-{51A67D47-4C11-D1E4-13E9-341EFDCCF092}" dt="2023-11-22T10:47:33.130" v="8" actId="1076"/>
          <ac:spMkLst>
            <pc:docMk/>
            <pc:sldMk cId="3429868691" sldId="274"/>
            <ac:spMk id="3" creationId="{BCE2FBCA-F531-78BA-51B5-8A678705C905}"/>
          </ac:spMkLst>
        </pc:spChg>
      </pc:sldChg>
      <pc:sldChg chg="modSp">
        <pc:chgData name="Agnieszka Ewa Tyczyńska" userId="S::a.tyczynska@lazy.edu.pl::98e9c69f-7357-41b2-9850-5ca7ef46f941" providerId="AD" clId="Web-{51A67D47-4C11-D1E4-13E9-341EFDCCF092}" dt="2023-11-22T10:47:21.036" v="6" actId="20577"/>
        <pc:sldMkLst>
          <pc:docMk/>
          <pc:sldMk cId="3075351515" sldId="275"/>
        </pc:sldMkLst>
        <pc:spChg chg="mod">
          <ac:chgData name="Agnieszka Ewa Tyczyńska" userId="S::a.tyczynska@lazy.edu.pl::98e9c69f-7357-41b2-9850-5ca7ef46f941" providerId="AD" clId="Web-{51A67D47-4C11-D1E4-13E9-341EFDCCF092}" dt="2023-11-22T10:47:21.036" v="6" actId="20577"/>
          <ac:spMkLst>
            <pc:docMk/>
            <pc:sldMk cId="3075351515" sldId="275"/>
            <ac:spMk id="3" creationId="{BCE2FBCA-F531-78BA-51B5-8A678705C90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WYNIK PROCENTOWY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5F9-42ED-9C46-41B657C2D58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F9-42ED-9C46-41B657C2D58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5F9-42ED-9C46-41B657C2D5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SZKOŁA</c:v>
                </c:pt>
                <c:pt idx="1">
                  <c:v>GMINA</c:v>
                </c:pt>
                <c:pt idx="2">
                  <c:v>KRAJ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77.41</c:v>
                </c:pt>
                <c:pt idx="1">
                  <c:v>71.62</c:v>
                </c:pt>
                <c:pt idx="2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F9-42ED-9C46-41B657C2D5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365407"/>
        <c:axId val="44369567"/>
      </c:barChart>
      <c:catAx>
        <c:axId val="44365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9567"/>
        <c:crosses val="autoZero"/>
        <c:auto val="1"/>
        <c:lblAlgn val="ctr"/>
        <c:lblOffset val="100"/>
        <c:noMultiLvlLbl val="0"/>
      </c:catAx>
      <c:valAx>
        <c:axId val="44369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5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WYNIK PROCENTOWY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5F9-42ED-9C46-41B657C2D58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F9-42ED-9C46-41B657C2D58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5F9-42ED-9C46-41B657C2D5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KLASA 8A</c:v>
                </c:pt>
                <c:pt idx="1">
                  <c:v>KLASA 8B</c:v>
                </c:pt>
                <c:pt idx="2">
                  <c:v>KLASA 8C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74.23</c:v>
                </c:pt>
                <c:pt idx="1">
                  <c:v>74.05</c:v>
                </c:pt>
                <c:pt idx="2">
                  <c:v>83.44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F9-42ED-9C46-41B657C2D5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365407"/>
        <c:axId val="44369567"/>
      </c:barChart>
      <c:catAx>
        <c:axId val="44365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9567"/>
        <c:crosses val="autoZero"/>
        <c:auto val="1"/>
        <c:lblAlgn val="ctr"/>
        <c:lblOffset val="100"/>
        <c:noMultiLvlLbl val="0"/>
      </c:catAx>
      <c:valAx>
        <c:axId val="44369567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5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WYNIK PROCENTOWY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5F9-42ED-9C46-41B657C2D58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F9-42ED-9C46-41B657C2D58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5F9-42ED-9C46-41B657C2D5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SZKOŁA</c:v>
                </c:pt>
                <c:pt idx="1">
                  <c:v>GMINA</c:v>
                </c:pt>
                <c:pt idx="2">
                  <c:v>KRAJ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82.35</c:v>
                </c:pt>
                <c:pt idx="1">
                  <c:v>79.709999999999994</c:v>
                </c:pt>
                <c:pt idx="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F9-42ED-9C46-41B657C2D5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365407"/>
        <c:axId val="44369567"/>
      </c:barChart>
      <c:catAx>
        <c:axId val="44365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9567"/>
        <c:crosses val="autoZero"/>
        <c:auto val="1"/>
        <c:lblAlgn val="ctr"/>
        <c:lblOffset val="100"/>
        <c:noMultiLvlLbl val="0"/>
      </c:catAx>
      <c:valAx>
        <c:axId val="44369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5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WYNIK PROCENTOWY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5F9-42ED-9C46-41B657C2D58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F9-42ED-9C46-41B657C2D58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5F9-42ED-9C46-41B657C2D5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KLASA 8A</c:v>
                </c:pt>
                <c:pt idx="1">
                  <c:v>KLASA 8B</c:v>
                </c:pt>
                <c:pt idx="2">
                  <c:v>KLASA 8C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72.31</c:v>
                </c:pt>
                <c:pt idx="1">
                  <c:v>80.400000000000006</c:v>
                </c:pt>
                <c:pt idx="2">
                  <c:v>91.78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F9-42ED-9C46-41B657C2D5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365407"/>
        <c:axId val="44369567"/>
      </c:barChart>
      <c:catAx>
        <c:axId val="44365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9567"/>
        <c:crosses val="autoZero"/>
        <c:auto val="1"/>
        <c:lblAlgn val="ctr"/>
        <c:lblOffset val="100"/>
        <c:noMultiLvlLbl val="0"/>
      </c:catAx>
      <c:valAx>
        <c:axId val="44369567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5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WYNIK PROCENTOWY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5F9-42ED-9C46-41B657C2D58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F9-42ED-9C46-41B657C2D58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5F9-42ED-9C46-41B657C2D5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SZKOŁA</c:v>
                </c:pt>
                <c:pt idx="1">
                  <c:v>GMINA</c:v>
                </c:pt>
                <c:pt idx="2">
                  <c:v>KRAJ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83.16</c:v>
                </c:pt>
                <c:pt idx="1">
                  <c:v>82.81</c:v>
                </c:pt>
                <c:pt idx="2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F9-42ED-9C46-41B657C2D5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365407"/>
        <c:axId val="44369567"/>
      </c:barChart>
      <c:catAx>
        <c:axId val="44365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9567"/>
        <c:crosses val="autoZero"/>
        <c:auto val="1"/>
        <c:lblAlgn val="ctr"/>
        <c:lblOffset val="100"/>
        <c:noMultiLvlLbl val="0"/>
      </c:catAx>
      <c:valAx>
        <c:axId val="44369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5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WYNIK PROCENTOWY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5F9-42ED-9C46-41B657C2D58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F9-42ED-9C46-41B657C2D58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5F9-42ED-9C46-41B657C2D5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KLASA 8A</c:v>
                </c:pt>
                <c:pt idx="1">
                  <c:v>KLASA 8B</c:v>
                </c:pt>
                <c:pt idx="2">
                  <c:v>KLASA 8C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74.23</c:v>
                </c:pt>
                <c:pt idx="1">
                  <c:v>87.3</c:v>
                </c:pt>
                <c:pt idx="2">
                  <c:v>95.5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F9-42ED-9C46-41B657C2D5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365407"/>
        <c:axId val="44369567"/>
      </c:barChart>
      <c:catAx>
        <c:axId val="44365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9567"/>
        <c:crosses val="autoZero"/>
        <c:auto val="1"/>
        <c:lblAlgn val="ctr"/>
        <c:lblOffset val="100"/>
        <c:noMultiLvlLbl val="0"/>
      </c:catAx>
      <c:valAx>
        <c:axId val="44369567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365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9AFB62-4BA2-214D-99A4-D58A8660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29E21FE-92B7-064F-866A-2479BFFDD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3CCCC2-1665-12BF-9075-1803570E9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CDD345-D3EA-5830-1FD7-8BBEAF2A6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C715CA-E970-F490-0292-379397D16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894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60058C-D97B-84BF-E263-010A6B089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1D61605-0902-8E43-BF8E-9A2CAC232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B52F7D-1570-910D-A468-556AF32D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8A68C-1FBF-06FA-55A9-B932DDB66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930CC8-2E4D-FC68-54BF-8B5A51EA2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578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3048D7F-0E50-80AA-CD23-E4478B49A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B7A8C33-0126-2517-C342-525A2AA2A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548CBC-9554-303D-D734-76AAB24B9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09D3A5-7F55-1B6A-1921-2C7C6C38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104015-B725-7912-2290-B058A1B8F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8265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1475BD-9A05-12F4-E43B-FCE9E789D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AE0B83-FDFA-14BC-825D-6E60E3115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BC72F9B-69D4-F1D6-7D16-365339B0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3139F4-91FC-DFB6-2AF6-39F57E8F2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B779EA7-C24C-DE05-08EC-BB321692C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254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DB9620-BEC0-4432-28D2-7F4ACF14A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0ABCC0B-844F-78F2-08D5-DA4BF9209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E2A926-3586-B511-918A-54E476431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7CE9B60-36C9-8C3F-2A6F-E851230E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BB6FF0A-F0B1-92D7-D5FA-5B534783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33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CCAAF5-4B3B-60B1-134D-6238C8F31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F95AAA-F6B7-853C-F4A6-861DF46534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E270D8C-3D50-C759-D74D-9ACDEC8F6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FF18E9-E40C-290D-B040-2B2BA82F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13EB701-8A58-447E-BC63-9F626AC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448DE08-A15C-5CF3-4E25-B3DFAE3B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209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E42D92-059A-4892-7F84-819983861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B3BDA06-61B8-6090-280F-8FD188A22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52513C0-674A-7279-1676-7774B99CB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CBF57A4-14A8-D0A3-EADC-9B4D03F75D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2C2D88C-155D-FDA0-18B2-D4FBA52D3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60F7665-CFC1-B347-6E9B-A15738A89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0ADB6F3-D7C3-D53E-6D7A-EEDE780DF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371E0C3-0569-E4AF-2E17-C74B2697C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913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70FF97-9FE8-7E9A-27EE-F88393CF3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288357C-B3D8-C96E-A796-FA4B78EC8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1A67753-6B9C-BABD-6095-293DB2B69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5E0AFF8-DD9F-06E3-C868-F5843E1C4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790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48EBD00-04D7-D4E6-6711-4B8430F1A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095A6DC-4904-CF3C-6CB2-6ACF497AC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77FE33D-73BE-5224-B413-CD73E219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335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39F4AA-1B5F-43AD-DF55-042A94197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AAEAFF-16A6-86AC-8180-67683664D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813221C-A808-0453-457A-0C24BEC3F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A84D5B6-71CF-5104-F8AF-741B671F3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6EB9362-09C2-A5A5-29C3-430FB403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431CE71-0670-7C99-1179-B9C551B94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717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0EA855-1784-9F2E-ABCD-9F7BD7864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8BA2EFE-8B41-1E42-9248-CFC1FA6ACD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D187D76-CEF6-40E5-E74D-E8F98E197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E07FEBB-B5C6-19ED-B4CA-83608B867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D65BCC9-7B1C-247E-3D71-409553D7E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FAC7934-74A9-9AA8-9F1D-29747251F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362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0B278D4-2885-FCCF-8AC5-4ECE0EBA0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30C984-780C-3791-FD13-6ADCC92B3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2C26C3-09F9-A4C7-7EF0-101F906D46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CAA9E-61EB-8744-BB38-7AEAAA9B7FE9}" type="datetimeFigureOut">
              <a:rPr lang="pl-PL" smtClean="0"/>
              <a:t>3.07.2024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3B36C25-32A6-C8F1-2638-C433771DF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170C850-DE70-8ED0-2352-7815B61FF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282AE-2C47-1C42-889E-4DBFC996B9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54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ke.gov.pl/images/_EGZAMIN_OSMOKLASISTY/Informacje_o_wynikach/2024/20240703_Informacja_wstepna_E8_24.pdf" TargetMode="External"/><Relationship Id="rId2" Type="http://schemas.openxmlformats.org/officeDocument/2006/relationships/hyperlink" Target="https://mapa.wyniki.edu.pl/MapaEgzaminow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s://cke.gov.pl/images/_EGZAMIN_OSMOKLASISTY/Informacje_o_wynikach/2024/20240703_Wstepna_informacja_o_wynikach_E8_2024_PREZENTACJA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A2120D-3599-7CB4-7B24-65653FF87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40607"/>
            <a:ext cx="9144000" cy="23876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0147D4-678F-776C-E782-ADB9DBBBF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10709"/>
            <a:ext cx="9144000" cy="525119"/>
          </a:xfrm>
        </p:spPr>
        <p:txBody>
          <a:bodyPr/>
          <a:lstStyle/>
          <a:p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14- 16 maja 2024 r.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0DE99B7-40D6-72C5-7D3A-B23529741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90" y="168166"/>
            <a:ext cx="2832100" cy="252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797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0070C0"/>
                </a:solidFill>
              </a:rPr>
              <a:t>MATEMATYKA</a:t>
            </a:r>
          </a:p>
          <a:p>
            <a:pPr algn="ctr"/>
            <a:r>
              <a:rPr lang="pl-PL" sz="2000" b="1" dirty="0">
                <a:solidFill>
                  <a:srgbClr val="0070C0"/>
                </a:solidFill>
              </a:rPr>
              <a:t>WYNIK PROCENTOWY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03E2138-0A81-7D85-AA76-3556A69A6F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031444"/>
              </p:ext>
            </p:extLst>
          </p:nvPr>
        </p:nvGraphicFramePr>
        <p:xfrm>
          <a:off x="3630431" y="1690687"/>
          <a:ext cx="4725293" cy="4775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1450">
                  <a:extLst>
                    <a:ext uri="{9D8B030D-6E8A-4147-A177-3AD203B41FA5}">
                      <a16:colId xmlns:a16="http://schemas.microsoft.com/office/drawing/2014/main" val="3182058074"/>
                    </a:ext>
                  </a:extLst>
                </a:gridCol>
                <a:gridCol w="1071450">
                  <a:extLst>
                    <a:ext uri="{9D8B030D-6E8A-4147-A177-3AD203B41FA5}">
                      <a16:colId xmlns:a16="http://schemas.microsoft.com/office/drawing/2014/main" val="1916565834"/>
                    </a:ext>
                  </a:extLst>
                </a:gridCol>
                <a:gridCol w="1071450">
                  <a:extLst>
                    <a:ext uri="{9D8B030D-6E8A-4147-A177-3AD203B41FA5}">
                      <a16:colId xmlns:a16="http://schemas.microsoft.com/office/drawing/2014/main" val="3051858164"/>
                    </a:ext>
                  </a:extLst>
                </a:gridCol>
                <a:gridCol w="1510943">
                  <a:extLst>
                    <a:ext uri="{9D8B030D-6E8A-4147-A177-3AD203B41FA5}">
                      <a16:colId xmlns:a16="http://schemas.microsoft.com/office/drawing/2014/main" val="3014428072"/>
                    </a:ext>
                  </a:extLst>
                </a:gridCol>
              </a:tblGrid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Oddział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Nazwisko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Imię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Wynik procentowy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6652378"/>
                  </a:ext>
                </a:extLst>
              </a:tr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Dudek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Wojciech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4899465"/>
                  </a:ext>
                </a:extLst>
              </a:tr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Husakova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Yelyzaveta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04784"/>
                  </a:ext>
                </a:extLst>
              </a:tr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Wang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Zhaohan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1297375"/>
                  </a:ext>
                </a:extLst>
              </a:tr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Nguyen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Minh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0748692"/>
                  </a:ext>
                </a:extLst>
              </a:tr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Rudecka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Antonina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0879800"/>
                  </a:ext>
                </a:extLst>
              </a:tr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Wesołowski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Krzysztof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2956874"/>
                  </a:ext>
                </a:extLst>
              </a:tr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Wolniak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Zuzanna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1199498"/>
                  </a:ext>
                </a:extLst>
              </a:tr>
              <a:tr h="56203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Banaśkiewicz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Tymon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0311121"/>
                  </a:ext>
                </a:extLst>
              </a:tr>
              <a:tr h="56203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Krzyżanowska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Sara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378602"/>
                  </a:ext>
                </a:extLst>
              </a:tr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Pazura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Iga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1596141"/>
                  </a:ext>
                </a:extLst>
              </a:tr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Perłowska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Alicja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4216777"/>
                  </a:ext>
                </a:extLst>
              </a:tr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Rzążewski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Michał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75962"/>
                  </a:ext>
                </a:extLst>
              </a:tr>
              <a:tr h="304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Wólczyński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Adam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100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8939730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AB8A0B86-4A77-D6B2-0B38-1C56839C919B}"/>
              </a:ext>
            </a:extLst>
          </p:cNvPr>
          <p:cNvSpPr txBox="1"/>
          <p:nvPr/>
        </p:nvSpPr>
        <p:spPr>
          <a:xfrm>
            <a:off x="23648" y="6169710"/>
            <a:ext cx="2253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Kolor zielony – arkusz </a:t>
            </a:r>
            <a:br>
              <a:rPr lang="pl-PL" dirty="0"/>
            </a:br>
            <a:r>
              <a:rPr lang="pl-PL" dirty="0"/>
              <a:t>inny niż standardowy.</a:t>
            </a:r>
          </a:p>
        </p:txBody>
      </p:sp>
    </p:spTree>
    <p:extLst>
      <p:ext uri="{BB962C8B-B14F-4D97-AF65-F5344CB8AC3E}">
        <p14:creationId xmlns:p14="http://schemas.microsoft.com/office/powerpoint/2010/main" val="1293265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0070C0"/>
                </a:solidFill>
              </a:rPr>
              <a:t>MATEMATYKA</a:t>
            </a:r>
          </a:p>
          <a:p>
            <a:pPr algn="ctr"/>
            <a:r>
              <a:rPr lang="pl-PL" sz="2000" b="1" dirty="0">
                <a:solidFill>
                  <a:srgbClr val="0070C0"/>
                </a:solidFill>
              </a:rPr>
              <a:t>WYNIK PROCENTOWY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368D6AA-95E3-A49E-81BA-55CB41A61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295539"/>
              </p:ext>
            </p:extLst>
          </p:nvPr>
        </p:nvGraphicFramePr>
        <p:xfrm>
          <a:off x="3408307" y="1843088"/>
          <a:ext cx="5375385" cy="4630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0716">
                  <a:extLst>
                    <a:ext uri="{9D8B030D-6E8A-4147-A177-3AD203B41FA5}">
                      <a16:colId xmlns:a16="http://schemas.microsoft.com/office/drawing/2014/main" val="681601440"/>
                    </a:ext>
                  </a:extLst>
                </a:gridCol>
                <a:gridCol w="1160716">
                  <a:extLst>
                    <a:ext uri="{9D8B030D-6E8A-4147-A177-3AD203B41FA5}">
                      <a16:colId xmlns:a16="http://schemas.microsoft.com/office/drawing/2014/main" val="3319094455"/>
                    </a:ext>
                  </a:extLst>
                </a:gridCol>
                <a:gridCol w="1160716">
                  <a:extLst>
                    <a:ext uri="{9D8B030D-6E8A-4147-A177-3AD203B41FA5}">
                      <a16:colId xmlns:a16="http://schemas.microsoft.com/office/drawing/2014/main" val="256662270"/>
                    </a:ext>
                  </a:extLst>
                </a:gridCol>
                <a:gridCol w="1893237">
                  <a:extLst>
                    <a:ext uri="{9D8B030D-6E8A-4147-A177-3AD203B41FA5}">
                      <a16:colId xmlns:a16="http://schemas.microsoft.com/office/drawing/2014/main" val="1662548634"/>
                    </a:ext>
                  </a:extLst>
                </a:gridCol>
              </a:tblGrid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Oddział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Nazwisko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Imię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Wynik procentowy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0404006"/>
                  </a:ext>
                </a:extLst>
              </a:tr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Garwacki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Paweł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1168992"/>
                  </a:ext>
                </a:extLst>
              </a:tr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Kopała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Piotr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2753282"/>
                  </a:ext>
                </a:extLst>
              </a:tr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Łomczyk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Piotr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5158585"/>
                  </a:ext>
                </a:extLst>
              </a:tr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Wyszyński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Karol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401702"/>
                  </a:ext>
                </a:extLst>
              </a:tr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Gradowska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Gabriela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0829785"/>
                  </a:ext>
                </a:extLst>
              </a:tr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Karolak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Julita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6200826"/>
                  </a:ext>
                </a:extLst>
              </a:tr>
              <a:tr h="61761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Nguyen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Duc Tuan Phong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7685576"/>
                  </a:ext>
                </a:extLst>
              </a:tr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Wolska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Natalia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8604193"/>
                  </a:ext>
                </a:extLst>
              </a:tr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Białek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Aleksandra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3153942"/>
                  </a:ext>
                </a:extLst>
              </a:tr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Czasak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Adam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7867853"/>
                  </a:ext>
                </a:extLst>
              </a:tr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Mierzwa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Karolina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1452001"/>
                  </a:ext>
                </a:extLst>
              </a:tr>
              <a:tr h="33441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Solecki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Maksymilian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96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3960332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A16C4692-899E-92A4-FB1E-FEDD0E9F300B}"/>
              </a:ext>
            </a:extLst>
          </p:cNvPr>
          <p:cNvSpPr txBox="1"/>
          <p:nvPr/>
        </p:nvSpPr>
        <p:spPr>
          <a:xfrm>
            <a:off x="23648" y="6169710"/>
            <a:ext cx="2253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Kolor zielony – arkusz </a:t>
            </a:r>
            <a:br>
              <a:rPr lang="pl-PL" dirty="0"/>
            </a:br>
            <a:r>
              <a:rPr lang="pl-PL" dirty="0"/>
              <a:t>inny niż standardowy.</a:t>
            </a:r>
          </a:p>
        </p:txBody>
      </p:sp>
    </p:spTree>
    <p:extLst>
      <p:ext uri="{BB962C8B-B14F-4D97-AF65-F5344CB8AC3E}">
        <p14:creationId xmlns:p14="http://schemas.microsoft.com/office/powerpoint/2010/main" val="3615443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0070C0"/>
                </a:solidFill>
              </a:rPr>
              <a:t>MATEMATYKA</a:t>
            </a:r>
          </a:p>
          <a:p>
            <a:pPr algn="ctr"/>
            <a:r>
              <a:rPr lang="pl-PL" sz="2000" b="1" dirty="0">
                <a:solidFill>
                  <a:srgbClr val="0070C0"/>
                </a:solidFill>
              </a:rPr>
              <a:t>WYNIK PROCENTOWY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A05D4F3-C83E-B80B-654B-E692EB3500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857777"/>
              </p:ext>
            </p:extLst>
          </p:nvPr>
        </p:nvGraphicFramePr>
        <p:xfrm>
          <a:off x="2930086" y="1878397"/>
          <a:ext cx="6087789" cy="4252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9135">
                  <a:extLst>
                    <a:ext uri="{9D8B030D-6E8A-4147-A177-3AD203B41FA5}">
                      <a16:colId xmlns:a16="http://schemas.microsoft.com/office/drawing/2014/main" val="2156473218"/>
                    </a:ext>
                  </a:extLst>
                </a:gridCol>
                <a:gridCol w="1329135">
                  <a:extLst>
                    <a:ext uri="{9D8B030D-6E8A-4147-A177-3AD203B41FA5}">
                      <a16:colId xmlns:a16="http://schemas.microsoft.com/office/drawing/2014/main" val="1166279371"/>
                    </a:ext>
                  </a:extLst>
                </a:gridCol>
                <a:gridCol w="1329135">
                  <a:extLst>
                    <a:ext uri="{9D8B030D-6E8A-4147-A177-3AD203B41FA5}">
                      <a16:colId xmlns:a16="http://schemas.microsoft.com/office/drawing/2014/main" val="1108543242"/>
                    </a:ext>
                  </a:extLst>
                </a:gridCol>
                <a:gridCol w="2100384">
                  <a:extLst>
                    <a:ext uri="{9D8B030D-6E8A-4147-A177-3AD203B41FA5}">
                      <a16:colId xmlns:a16="http://schemas.microsoft.com/office/drawing/2014/main" val="3817379489"/>
                    </a:ext>
                  </a:extLst>
                </a:gridCol>
              </a:tblGrid>
              <a:tr h="35899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Oddział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Nazwisko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Imię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Wynik procentowy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6185472"/>
                  </a:ext>
                </a:extLst>
              </a:tr>
              <a:tr h="35899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Krzywicka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Kinga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764340"/>
                  </a:ext>
                </a:extLst>
              </a:tr>
              <a:tr h="35899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Turski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Kajetan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7488006"/>
                  </a:ext>
                </a:extLst>
              </a:tr>
              <a:tr h="35899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Gnych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Krzysztof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0207445"/>
                  </a:ext>
                </a:extLst>
              </a:tr>
              <a:tr h="35899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Łaszcz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Karolina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4457348"/>
                  </a:ext>
                </a:extLst>
              </a:tr>
              <a:tr h="35899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Gajewska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Urszula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3261579"/>
                  </a:ext>
                </a:extLst>
              </a:tr>
              <a:tr h="35899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Janas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Bruno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0099096"/>
                  </a:ext>
                </a:extLst>
              </a:tr>
              <a:tr h="66301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Wielgasiewicz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Kamil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360104"/>
                  </a:ext>
                </a:extLst>
              </a:tr>
              <a:tr h="35899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Sierpińska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Natalia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0354976"/>
                  </a:ext>
                </a:extLst>
              </a:tr>
              <a:tr h="35899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Dzienuć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Franciszek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5210070"/>
                  </a:ext>
                </a:extLst>
              </a:tr>
              <a:tr h="35899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Machnik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Karolina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88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7574746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E79FE78A-0554-8214-DC0C-B5FE12C333DB}"/>
              </a:ext>
            </a:extLst>
          </p:cNvPr>
          <p:cNvSpPr txBox="1"/>
          <p:nvPr/>
        </p:nvSpPr>
        <p:spPr>
          <a:xfrm>
            <a:off x="23648" y="6169710"/>
            <a:ext cx="2253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Kolor zielony – arkusz </a:t>
            </a:r>
            <a:br>
              <a:rPr lang="pl-PL" dirty="0"/>
            </a:br>
            <a:r>
              <a:rPr lang="pl-PL" dirty="0"/>
              <a:t>inny niż standardowy.</a:t>
            </a:r>
          </a:p>
        </p:txBody>
      </p:sp>
    </p:spTree>
    <p:extLst>
      <p:ext uri="{BB962C8B-B14F-4D97-AF65-F5344CB8AC3E}">
        <p14:creationId xmlns:p14="http://schemas.microsoft.com/office/powerpoint/2010/main" val="3894910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0070C0"/>
                </a:solidFill>
              </a:rPr>
              <a:t>MATEMATYKA</a:t>
            </a:r>
          </a:p>
          <a:p>
            <a:pPr algn="ctr"/>
            <a:r>
              <a:rPr lang="pl-PL" sz="2000" b="1" dirty="0">
                <a:solidFill>
                  <a:srgbClr val="0070C0"/>
                </a:solidFill>
              </a:rPr>
              <a:t>WYNIK PROCENTOWY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81AAAF7-CF19-DEF7-AEDC-B7A79A336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440539"/>
              </p:ext>
            </p:extLst>
          </p:nvPr>
        </p:nvGraphicFramePr>
        <p:xfrm>
          <a:off x="3216166" y="1995489"/>
          <a:ext cx="5993195" cy="4037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7682">
                  <a:extLst>
                    <a:ext uri="{9D8B030D-6E8A-4147-A177-3AD203B41FA5}">
                      <a16:colId xmlns:a16="http://schemas.microsoft.com/office/drawing/2014/main" val="837470518"/>
                    </a:ext>
                  </a:extLst>
                </a:gridCol>
                <a:gridCol w="1297682">
                  <a:extLst>
                    <a:ext uri="{9D8B030D-6E8A-4147-A177-3AD203B41FA5}">
                      <a16:colId xmlns:a16="http://schemas.microsoft.com/office/drawing/2014/main" val="1841063680"/>
                    </a:ext>
                  </a:extLst>
                </a:gridCol>
                <a:gridCol w="1297682">
                  <a:extLst>
                    <a:ext uri="{9D8B030D-6E8A-4147-A177-3AD203B41FA5}">
                      <a16:colId xmlns:a16="http://schemas.microsoft.com/office/drawing/2014/main" val="2783772934"/>
                    </a:ext>
                  </a:extLst>
                </a:gridCol>
                <a:gridCol w="2100149">
                  <a:extLst>
                    <a:ext uri="{9D8B030D-6E8A-4147-A177-3AD203B41FA5}">
                      <a16:colId xmlns:a16="http://schemas.microsoft.com/office/drawing/2014/main" val="2233968189"/>
                    </a:ext>
                  </a:extLst>
                </a:gridCol>
              </a:tblGrid>
              <a:tr h="45635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Oddział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Nazwisko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Imię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Wynik procentowy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4225781"/>
                  </a:ext>
                </a:extLst>
              </a:tr>
              <a:tr h="45635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Chojecki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Miłosz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1851708"/>
                  </a:ext>
                </a:extLst>
              </a:tr>
              <a:tr h="84283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Bożek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Le Phuonglinh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83637"/>
                  </a:ext>
                </a:extLst>
              </a:tr>
              <a:tr h="45635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Grodecka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Julia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8403825"/>
                  </a:ext>
                </a:extLst>
              </a:tr>
              <a:tr h="45635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Garbarska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Joanna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035838"/>
                  </a:ext>
                </a:extLst>
              </a:tr>
              <a:tr h="45635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Nguyen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Hai Yen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84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162348"/>
                  </a:ext>
                </a:extLst>
              </a:tr>
              <a:tr h="45635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Wyszyński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Bartosz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564726"/>
                  </a:ext>
                </a:extLst>
              </a:tr>
              <a:tr h="45635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Koc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Alex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80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3970253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BC31FEE0-74D8-C438-CE9C-745DBE34DE97}"/>
              </a:ext>
            </a:extLst>
          </p:cNvPr>
          <p:cNvSpPr txBox="1"/>
          <p:nvPr/>
        </p:nvSpPr>
        <p:spPr>
          <a:xfrm>
            <a:off x="23648" y="6169710"/>
            <a:ext cx="2253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Kolor zielony – arkusz </a:t>
            </a:r>
            <a:br>
              <a:rPr lang="pl-PL" dirty="0"/>
            </a:br>
            <a:r>
              <a:rPr lang="pl-PL" dirty="0"/>
              <a:t>inny niż standardowy.</a:t>
            </a:r>
          </a:p>
        </p:txBody>
      </p:sp>
    </p:spTree>
    <p:extLst>
      <p:ext uri="{BB962C8B-B14F-4D97-AF65-F5344CB8AC3E}">
        <p14:creationId xmlns:p14="http://schemas.microsoft.com/office/powerpoint/2010/main" val="526475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JĘZYK ANGIELSKI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676953"/>
              </p:ext>
            </p:extLst>
          </p:nvPr>
        </p:nvGraphicFramePr>
        <p:xfrm>
          <a:off x="513348" y="1459832"/>
          <a:ext cx="11373852" cy="5149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7E9B5A3A-2244-D759-ED3C-770418DBB481}"/>
              </a:ext>
            </a:extLst>
          </p:cNvPr>
          <p:cNvSpPr txBox="1"/>
          <p:nvPr/>
        </p:nvSpPr>
        <p:spPr>
          <a:xfrm>
            <a:off x="8450463" y="6488668"/>
            <a:ext cx="374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Dane dotyczą arkuszy standardowych.</a:t>
            </a:r>
          </a:p>
        </p:txBody>
      </p:sp>
    </p:spTree>
    <p:extLst>
      <p:ext uri="{BB962C8B-B14F-4D97-AF65-F5344CB8AC3E}">
        <p14:creationId xmlns:p14="http://schemas.microsoft.com/office/powerpoint/2010/main" val="2359731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JĘZYK ANGIELSKI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180712"/>
              </p:ext>
            </p:extLst>
          </p:nvPr>
        </p:nvGraphicFramePr>
        <p:xfrm>
          <a:off x="513348" y="1459832"/>
          <a:ext cx="11373852" cy="5149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FA552653-C331-C8C2-EC94-8DA8DD7D8A33}"/>
              </a:ext>
            </a:extLst>
          </p:cNvPr>
          <p:cNvSpPr txBox="1"/>
          <p:nvPr/>
        </p:nvSpPr>
        <p:spPr>
          <a:xfrm>
            <a:off x="8450463" y="6488668"/>
            <a:ext cx="374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Dane dotyczą arkuszy standardowych.</a:t>
            </a:r>
          </a:p>
        </p:txBody>
      </p:sp>
    </p:spTree>
    <p:extLst>
      <p:ext uri="{BB962C8B-B14F-4D97-AF65-F5344CB8AC3E}">
        <p14:creationId xmlns:p14="http://schemas.microsoft.com/office/powerpoint/2010/main" val="3838973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0070C0"/>
                </a:solidFill>
              </a:rPr>
              <a:t>JĘZYK ANGIELSKI</a:t>
            </a:r>
          </a:p>
          <a:p>
            <a:pPr algn="ctr"/>
            <a:r>
              <a:rPr lang="pl-PL" sz="2000" b="1" dirty="0">
                <a:solidFill>
                  <a:srgbClr val="0070C0"/>
                </a:solidFill>
              </a:rPr>
              <a:t>WYNIK PROCENTOWY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C6E7A73-418E-20CD-B400-7BA44A1E0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862219"/>
              </p:ext>
            </p:extLst>
          </p:nvPr>
        </p:nvGraphicFramePr>
        <p:xfrm>
          <a:off x="3370316" y="1843088"/>
          <a:ext cx="5185103" cy="3824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5285">
                  <a:extLst>
                    <a:ext uri="{9D8B030D-6E8A-4147-A177-3AD203B41FA5}">
                      <a16:colId xmlns:a16="http://schemas.microsoft.com/office/drawing/2014/main" val="1779392488"/>
                    </a:ext>
                  </a:extLst>
                </a:gridCol>
                <a:gridCol w="1201488">
                  <a:extLst>
                    <a:ext uri="{9D8B030D-6E8A-4147-A177-3AD203B41FA5}">
                      <a16:colId xmlns:a16="http://schemas.microsoft.com/office/drawing/2014/main" val="474650720"/>
                    </a:ext>
                  </a:extLst>
                </a:gridCol>
                <a:gridCol w="1201488">
                  <a:extLst>
                    <a:ext uri="{9D8B030D-6E8A-4147-A177-3AD203B41FA5}">
                      <a16:colId xmlns:a16="http://schemas.microsoft.com/office/drawing/2014/main" val="1915798495"/>
                    </a:ext>
                  </a:extLst>
                </a:gridCol>
                <a:gridCol w="1856842">
                  <a:extLst>
                    <a:ext uri="{9D8B030D-6E8A-4147-A177-3AD203B41FA5}">
                      <a16:colId xmlns:a16="http://schemas.microsoft.com/office/drawing/2014/main" val="910017160"/>
                    </a:ext>
                  </a:extLst>
                </a:gridCol>
              </a:tblGrid>
              <a:tr h="29772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Oddział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Nazwisko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Imię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Wynik procentowy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7859223"/>
                  </a:ext>
                </a:extLst>
              </a:tr>
              <a:tr h="29772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Karolak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Julita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1006791"/>
                  </a:ext>
                </a:extLst>
              </a:tr>
              <a:tr h="29772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Wolska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Natalia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5045685"/>
                  </a:ext>
                </a:extLst>
              </a:tr>
              <a:tr h="29772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Czasak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Adam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0762107"/>
                  </a:ext>
                </a:extLst>
              </a:tr>
              <a:tr h="549853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Krzyżanowska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Sara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1879333"/>
                  </a:ext>
                </a:extLst>
              </a:tr>
              <a:tr h="29772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Perłowska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Alicja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9650339"/>
                  </a:ext>
                </a:extLst>
              </a:tr>
              <a:tr h="29772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Wólczyński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Adam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8905464"/>
                  </a:ext>
                </a:extLst>
              </a:tr>
              <a:tr h="29772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Chojecki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Miłosz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7471"/>
                  </a:ext>
                </a:extLst>
              </a:tr>
              <a:tr h="29772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Dudek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Wojciech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00267"/>
                  </a:ext>
                </a:extLst>
              </a:tr>
              <a:tr h="29772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Wang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Zhaohan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266845"/>
                  </a:ext>
                </a:extLst>
              </a:tr>
              <a:tr h="29772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Kręć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Małgorzata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3235352"/>
                  </a:ext>
                </a:extLst>
              </a:tr>
              <a:tr h="29772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Łaszcz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Karolina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98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0426067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4E392D3E-27EF-4FA2-3707-3FA406B071D6}"/>
              </a:ext>
            </a:extLst>
          </p:cNvPr>
          <p:cNvSpPr txBox="1"/>
          <p:nvPr/>
        </p:nvSpPr>
        <p:spPr>
          <a:xfrm>
            <a:off x="23648" y="6169710"/>
            <a:ext cx="2253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Kolor zielony – arkusz </a:t>
            </a:r>
            <a:br>
              <a:rPr lang="pl-PL" dirty="0"/>
            </a:br>
            <a:r>
              <a:rPr lang="pl-PL" dirty="0"/>
              <a:t>inny niż standardowy.</a:t>
            </a:r>
          </a:p>
        </p:txBody>
      </p:sp>
    </p:spTree>
    <p:extLst>
      <p:ext uri="{BB962C8B-B14F-4D97-AF65-F5344CB8AC3E}">
        <p14:creationId xmlns:p14="http://schemas.microsoft.com/office/powerpoint/2010/main" val="2372575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0070C0"/>
                </a:solidFill>
              </a:rPr>
              <a:t>JĘZYK ANGIELSKI</a:t>
            </a:r>
          </a:p>
          <a:p>
            <a:pPr algn="ctr"/>
            <a:r>
              <a:rPr lang="pl-PL" sz="2000" b="1" dirty="0">
                <a:solidFill>
                  <a:srgbClr val="0070C0"/>
                </a:solidFill>
              </a:rPr>
              <a:t>WYNIK PROCENTOWY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F716901-739A-BF15-722C-897967A57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861533"/>
              </p:ext>
            </p:extLst>
          </p:nvPr>
        </p:nvGraphicFramePr>
        <p:xfrm>
          <a:off x="3566511" y="1843088"/>
          <a:ext cx="5058978" cy="4340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669">
                  <a:extLst>
                    <a:ext uri="{9D8B030D-6E8A-4147-A177-3AD203B41FA5}">
                      <a16:colId xmlns:a16="http://schemas.microsoft.com/office/drawing/2014/main" val="1019784857"/>
                    </a:ext>
                  </a:extLst>
                </a:gridCol>
                <a:gridCol w="1155240">
                  <a:extLst>
                    <a:ext uri="{9D8B030D-6E8A-4147-A177-3AD203B41FA5}">
                      <a16:colId xmlns:a16="http://schemas.microsoft.com/office/drawing/2014/main" val="1995572119"/>
                    </a:ext>
                  </a:extLst>
                </a:gridCol>
                <a:gridCol w="1155240">
                  <a:extLst>
                    <a:ext uri="{9D8B030D-6E8A-4147-A177-3AD203B41FA5}">
                      <a16:colId xmlns:a16="http://schemas.microsoft.com/office/drawing/2014/main" val="2005212404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410692010"/>
                    </a:ext>
                  </a:extLst>
                </a:gridCol>
              </a:tblGrid>
              <a:tr h="3378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Oddział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Nazwisko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Imię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Wynik procentowy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119280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Rudecka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Antonina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9691372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Wesołowski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Krzysztof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0115241"/>
                  </a:ext>
                </a:extLst>
              </a:tr>
              <a:tr h="62393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Banaśkiewicz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Tymon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6152210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Garbarska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Joanna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6621037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Janas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Bruno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8387168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Machnik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Karolina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5922737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Mierzwa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Karolina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931992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Rzążewski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Michał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8351302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Solecki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Maksymilian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9246852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Wyszyński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Bartosz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593149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Gnych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Krzysztof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96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3153166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2A87F686-776D-5630-BA04-17FC38E20937}"/>
              </a:ext>
            </a:extLst>
          </p:cNvPr>
          <p:cNvSpPr txBox="1"/>
          <p:nvPr/>
        </p:nvSpPr>
        <p:spPr>
          <a:xfrm>
            <a:off x="23648" y="6169710"/>
            <a:ext cx="2253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Kolor zielony – arkusz </a:t>
            </a:r>
            <a:br>
              <a:rPr lang="pl-PL" dirty="0"/>
            </a:br>
            <a:r>
              <a:rPr lang="pl-PL" dirty="0"/>
              <a:t>inny niż standardowy.</a:t>
            </a:r>
          </a:p>
        </p:txBody>
      </p:sp>
    </p:spTree>
    <p:extLst>
      <p:ext uri="{BB962C8B-B14F-4D97-AF65-F5344CB8AC3E}">
        <p14:creationId xmlns:p14="http://schemas.microsoft.com/office/powerpoint/2010/main" val="2794256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0070C0"/>
                </a:solidFill>
              </a:rPr>
              <a:t>JĘZYK ANGIELSKI</a:t>
            </a:r>
          </a:p>
          <a:p>
            <a:pPr algn="ctr"/>
            <a:r>
              <a:rPr lang="pl-PL" sz="2000" b="1" dirty="0">
                <a:solidFill>
                  <a:srgbClr val="0070C0"/>
                </a:solidFill>
              </a:rPr>
              <a:t>WYNIK PROCENTOWY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911568B-5EB4-8A2D-F1E6-1B21F5F75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024310"/>
              </p:ext>
            </p:extLst>
          </p:nvPr>
        </p:nvGraphicFramePr>
        <p:xfrm>
          <a:off x="3855545" y="1843088"/>
          <a:ext cx="4480910" cy="4419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6406">
                  <a:extLst>
                    <a:ext uri="{9D8B030D-6E8A-4147-A177-3AD203B41FA5}">
                      <a16:colId xmlns:a16="http://schemas.microsoft.com/office/drawing/2014/main" val="1339110207"/>
                    </a:ext>
                  </a:extLst>
                </a:gridCol>
                <a:gridCol w="1125034">
                  <a:extLst>
                    <a:ext uri="{9D8B030D-6E8A-4147-A177-3AD203B41FA5}">
                      <a16:colId xmlns:a16="http://schemas.microsoft.com/office/drawing/2014/main" val="3212468206"/>
                    </a:ext>
                  </a:extLst>
                </a:gridCol>
                <a:gridCol w="1125034">
                  <a:extLst>
                    <a:ext uri="{9D8B030D-6E8A-4147-A177-3AD203B41FA5}">
                      <a16:colId xmlns:a16="http://schemas.microsoft.com/office/drawing/2014/main" val="801613567"/>
                    </a:ext>
                  </a:extLst>
                </a:gridCol>
                <a:gridCol w="1364436">
                  <a:extLst>
                    <a:ext uri="{9D8B030D-6E8A-4147-A177-3AD203B41FA5}">
                      <a16:colId xmlns:a16="http://schemas.microsoft.com/office/drawing/2014/main" val="1730912235"/>
                    </a:ext>
                  </a:extLst>
                </a:gridCol>
              </a:tblGrid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Oddział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Nazwisko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Imię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Wynik procentowy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6127870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Kobielak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Aleksander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250777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Vu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Minh Tri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6948550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Wolniak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Zuzanna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6079393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Dzienuć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Franciszek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1882984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Godwani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Maya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9249544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Wyszyński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Karol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95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7063159"/>
                  </a:ext>
                </a:extLst>
              </a:tr>
              <a:tr h="549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Bożek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Le Phuonglinh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0431168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Nguyen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Minh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6128640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Białek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Aleksandra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810234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Orłowska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Alexandra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3690191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Kopała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Piotr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5387435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Gradowska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Gabriela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914952"/>
                  </a:ext>
                </a:extLst>
              </a:tr>
              <a:tr h="29767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Pazura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Iga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93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9072007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308346BF-6D3E-25FD-F837-EA04D701EDC3}"/>
              </a:ext>
            </a:extLst>
          </p:cNvPr>
          <p:cNvSpPr txBox="1"/>
          <p:nvPr/>
        </p:nvSpPr>
        <p:spPr>
          <a:xfrm>
            <a:off x="23648" y="6169710"/>
            <a:ext cx="2253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Kolor zielony – arkusz </a:t>
            </a:r>
            <a:br>
              <a:rPr lang="pl-PL" dirty="0"/>
            </a:br>
            <a:r>
              <a:rPr lang="pl-PL" dirty="0"/>
              <a:t>inny niż standardowy.</a:t>
            </a:r>
          </a:p>
        </p:txBody>
      </p:sp>
    </p:spTree>
    <p:extLst>
      <p:ext uri="{BB962C8B-B14F-4D97-AF65-F5344CB8AC3E}">
        <p14:creationId xmlns:p14="http://schemas.microsoft.com/office/powerpoint/2010/main" val="1492013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0070C0"/>
                </a:solidFill>
              </a:rPr>
              <a:t>JĘZYK ANGIELSKI</a:t>
            </a:r>
          </a:p>
          <a:p>
            <a:pPr algn="ctr"/>
            <a:r>
              <a:rPr lang="pl-PL" sz="2000" b="1" dirty="0">
                <a:solidFill>
                  <a:srgbClr val="0070C0"/>
                </a:solidFill>
              </a:rPr>
              <a:t>WYNIK PROCENTOWY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6102720-8811-6334-ADE6-8D5ED294A8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504920"/>
              </p:ext>
            </p:extLst>
          </p:nvPr>
        </p:nvGraphicFramePr>
        <p:xfrm>
          <a:off x="3759200" y="1733549"/>
          <a:ext cx="5006429" cy="4606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823">
                  <a:extLst>
                    <a:ext uri="{9D8B030D-6E8A-4147-A177-3AD203B41FA5}">
                      <a16:colId xmlns:a16="http://schemas.microsoft.com/office/drawing/2014/main" val="1857950869"/>
                    </a:ext>
                  </a:extLst>
                </a:gridCol>
                <a:gridCol w="1133366">
                  <a:extLst>
                    <a:ext uri="{9D8B030D-6E8A-4147-A177-3AD203B41FA5}">
                      <a16:colId xmlns:a16="http://schemas.microsoft.com/office/drawing/2014/main" val="3387717017"/>
                    </a:ext>
                  </a:extLst>
                </a:gridCol>
                <a:gridCol w="1133366">
                  <a:extLst>
                    <a:ext uri="{9D8B030D-6E8A-4147-A177-3AD203B41FA5}">
                      <a16:colId xmlns:a16="http://schemas.microsoft.com/office/drawing/2014/main" val="2911551534"/>
                    </a:ext>
                  </a:extLst>
                </a:gridCol>
                <a:gridCol w="1866874">
                  <a:extLst>
                    <a:ext uri="{9D8B030D-6E8A-4147-A177-3AD203B41FA5}">
                      <a16:colId xmlns:a16="http://schemas.microsoft.com/office/drawing/2014/main" val="3073803105"/>
                    </a:ext>
                  </a:extLst>
                </a:gridCol>
              </a:tblGrid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Oddział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Nazwisko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Imię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Wynik procentowy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7794776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Chojnowska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Alicja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91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2524927"/>
                  </a:ext>
                </a:extLst>
              </a:tr>
              <a:tr h="50967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Wielgasiewicz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Kamil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8863762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Łomczyk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Piotr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5298611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Rowiński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Mateusz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8098404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Wlaźliński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Maciej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5879934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Papiernik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Jan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8999337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Żmiejko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0791824"/>
                  </a:ext>
                </a:extLst>
              </a:tr>
              <a:tr h="50967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Nguyen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Duc Tuan Phong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87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3892495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Góral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Igor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8856529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Sarnowski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Michał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9964877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Nguyen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Hai Yen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85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5077550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Husakova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Yelyzaveta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84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7089525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Grodecka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Julia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2143651"/>
                  </a:ext>
                </a:extLst>
              </a:tr>
              <a:tr h="27596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Koc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Alex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84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172102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378785ED-76E1-0223-8290-84E52C2E65C1}"/>
              </a:ext>
            </a:extLst>
          </p:cNvPr>
          <p:cNvSpPr txBox="1"/>
          <p:nvPr/>
        </p:nvSpPr>
        <p:spPr>
          <a:xfrm>
            <a:off x="23648" y="6169710"/>
            <a:ext cx="2253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Kolor zielony – arkusz </a:t>
            </a:r>
            <a:br>
              <a:rPr lang="pl-PL" dirty="0"/>
            </a:br>
            <a:r>
              <a:rPr lang="pl-PL" dirty="0"/>
              <a:t>inny niż standardowy.</a:t>
            </a:r>
          </a:p>
        </p:txBody>
      </p:sp>
    </p:spTree>
    <p:extLst>
      <p:ext uri="{BB962C8B-B14F-4D97-AF65-F5344CB8AC3E}">
        <p14:creationId xmlns:p14="http://schemas.microsoft.com/office/powerpoint/2010/main" val="373484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72" y="2340801"/>
            <a:ext cx="7943133" cy="3389244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57B7418E-8F8F-1DBF-7EA8-37FE51203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492" y="414552"/>
            <a:ext cx="10515600" cy="1325563"/>
          </a:xfrm>
        </p:spPr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Skala staninowa średnich wyników szkół </a:t>
            </a:r>
            <a:br>
              <a:rPr lang="pl-PL" b="1" dirty="0">
                <a:solidFill>
                  <a:srgbClr val="0070C0"/>
                </a:solidFill>
              </a:rPr>
            </a:br>
            <a:r>
              <a:rPr lang="pl-PL" b="1" dirty="0">
                <a:solidFill>
                  <a:srgbClr val="0070C0"/>
                </a:solidFill>
              </a:rPr>
              <a:t>(w %) z egzaminu ósmoklasisty w 2024 roku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22F4FA65-3E60-C23A-354D-43DC0EA03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679711"/>
              </p:ext>
            </p:extLst>
          </p:nvPr>
        </p:nvGraphicFramePr>
        <p:xfrm>
          <a:off x="8056605" y="2319578"/>
          <a:ext cx="4015946" cy="3475743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2007973">
                  <a:extLst>
                    <a:ext uri="{9D8B030D-6E8A-4147-A177-3AD203B41FA5}">
                      <a16:colId xmlns:a16="http://schemas.microsoft.com/office/drawing/2014/main" val="2597674384"/>
                    </a:ext>
                  </a:extLst>
                </a:gridCol>
                <a:gridCol w="2007973">
                  <a:extLst>
                    <a:ext uri="{9D8B030D-6E8A-4147-A177-3AD203B41FA5}">
                      <a16:colId xmlns:a16="http://schemas.microsoft.com/office/drawing/2014/main" val="1021254113"/>
                    </a:ext>
                  </a:extLst>
                </a:gridCol>
              </a:tblGrid>
              <a:tr h="56581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Nazwa </a:t>
                      </a:r>
                      <a:r>
                        <a:rPr lang="pl-PL" sz="1200" dirty="0" err="1">
                          <a:effectLst/>
                        </a:rPr>
                        <a:t>stanina</a:t>
                      </a:r>
                      <a:endParaRPr lang="pl-PL" sz="1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</a:rPr>
                        <a:t>Przedział wyników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pl-PL" sz="1200" dirty="0">
                          <a:effectLst/>
                        </a:rPr>
                        <a:t>wyrażony w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1001190"/>
                  </a:ext>
                </a:extLst>
              </a:tr>
              <a:tr h="323325"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Najniższy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&lt; 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3964953"/>
                  </a:ext>
                </a:extLst>
              </a:tr>
              <a:tr h="323325"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Bardzo niski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4% - 10%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1845665"/>
                  </a:ext>
                </a:extLst>
              </a:tr>
              <a:tr h="323325"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Niski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11% - 22%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1558960"/>
                  </a:ext>
                </a:extLst>
              </a:tr>
              <a:tr h="323325"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Niżej średni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23% - 39%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042770"/>
                  </a:ext>
                </a:extLst>
              </a:tr>
              <a:tr h="323325"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Średni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40% - 59%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4588117"/>
                  </a:ext>
                </a:extLst>
              </a:tr>
              <a:tr h="323325"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Wyżej średni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60% - 76%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5545926"/>
                  </a:ext>
                </a:extLst>
              </a:tr>
              <a:tr h="323325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Wysoki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77% - 88%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04569"/>
                  </a:ext>
                </a:extLst>
              </a:tr>
              <a:tr h="323325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Bardzo wysoki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89% - 95%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0927289"/>
                  </a:ext>
                </a:extLst>
              </a:tr>
              <a:tr h="323325"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Najwyższy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&gt; 95%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0853200"/>
                  </a:ext>
                </a:extLst>
              </a:tr>
            </a:tbl>
          </a:graphicData>
        </a:graphic>
      </p:graphicFrame>
      <p:sp>
        <p:nvSpPr>
          <p:cNvPr id="7" name="Owal 6">
            <a:extLst>
              <a:ext uri="{FF2B5EF4-FFF2-40B4-BE49-F238E27FC236}">
                <a16:creationId xmlns:a16="http://schemas.microsoft.com/office/drawing/2014/main" id="{D0DE33D3-66C3-213C-1CC3-5A9336796607}"/>
              </a:ext>
            </a:extLst>
          </p:cNvPr>
          <p:cNvSpPr/>
          <p:nvPr/>
        </p:nvSpPr>
        <p:spPr>
          <a:xfrm>
            <a:off x="3781058" y="5325309"/>
            <a:ext cx="1478137" cy="404736"/>
          </a:xfrm>
          <a:prstGeom prst="ellipse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049FFFEE-C832-7738-FC68-BB34060CD3CC}"/>
              </a:ext>
            </a:extLst>
          </p:cNvPr>
          <p:cNvSpPr/>
          <p:nvPr/>
        </p:nvSpPr>
        <p:spPr>
          <a:xfrm>
            <a:off x="1577731" y="4966827"/>
            <a:ext cx="1478137" cy="404736"/>
          </a:xfrm>
          <a:prstGeom prst="ellipse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DFE03111-B76D-E239-DE14-BEDE16E71D38}"/>
              </a:ext>
            </a:extLst>
          </p:cNvPr>
          <p:cNvSpPr/>
          <p:nvPr/>
        </p:nvSpPr>
        <p:spPr>
          <a:xfrm>
            <a:off x="5984385" y="5019913"/>
            <a:ext cx="1478137" cy="404736"/>
          </a:xfrm>
          <a:prstGeom prst="ellipse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C8733D5-9C38-9D83-7B4B-A31E55901DE7}"/>
              </a:ext>
            </a:extLst>
          </p:cNvPr>
          <p:cNvSpPr txBox="1"/>
          <p:nvPr/>
        </p:nvSpPr>
        <p:spPr>
          <a:xfrm>
            <a:off x="113472" y="5896303"/>
            <a:ext cx="383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Do egzaminu przystąpiło 63 uczniów.</a:t>
            </a:r>
            <a:br>
              <a:rPr lang="pl-PL" dirty="0"/>
            </a:br>
            <a:r>
              <a:rPr lang="pl-PL" dirty="0"/>
              <a:t>Arkusz standardowy pisało 51 uczniów.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6A49543-F134-4E29-1B9D-851CFB173738}"/>
              </a:ext>
            </a:extLst>
          </p:cNvPr>
          <p:cNvSpPr txBox="1"/>
          <p:nvPr/>
        </p:nvSpPr>
        <p:spPr>
          <a:xfrm>
            <a:off x="8450463" y="6488668"/>
            <a:ext cx="374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Dane dotyczą arkuszy standardowych.</a:t>
            </a:r>
          </a:p>
        </p:txBody>
      </p:sp>
    </p:spTree>
    <p:extLst>
      <p:ext uri="{BB962C8B-B14F-4D97-AF65-F5344CB8AC3E}">
        <p14:creationId xmlns:p14="http://schemas.microsoft.com/office/powerpoint/2010/main" val="194080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26367"/>
            <a:ext cx="10515600" cy="4351338"/>
          </a:xfrm>
        </p:spPr>
        <p:txBody>
          <a:bodyPr/>
          <a:lstStyle/>
          <a:p>
            <a:r>
              <a:rPr lang="pl-PL" dirty="0">
                <a:hlinkClick r:id="rId2"/>
              </a:rPr>
              <a:t>https://mapa.wyniki.edu.pl/MapaEgzaminow/</a:t>
            </a:r>
            <a:endParaRPr lang="pl-PL" dirty="0"/>
          </a:p>
          <a:p>
            <a:r>
              <a:rPr lang="pl-PL" dirty="0">
                <a:hlinkClick r:id="rId3"/>
              </a:rPr>
              <a:t>https://cke.gov.pl/images/_EGZAMIN_OSMOKLASISTY/Informacje_o_wynikach/2024/20240703_Informacja_wstepna_E8_24.pdf</a:t>
            </a:r>
            <a:endParaRPr lang="pl-PL" dirty="0"/>
          </a:p>
          <a:p>
            <a:endParaRPr lang="pl-PL" dirty="0"/>
          </a:p>
          <a:p>
            <a:r>
              <a:rPr lang="pl-PL" dirty="0">
                <a:hlinkClick r:id="rId4"/>
              </a:rPr>
              <a:t>https://cke.gov.pl/images/_EGZAMIN_OSMOKLASISTY/Informacje_o_wynikach/2024/20240703_Wstepna_informacja_o_wynikach_E8_2024_PREZENTACJA.pdf</a:t>
            </a:r>
            <a:endParaRPr lang="pl-PL" dirty="0"/>
          </a:p>
          <a:p>
            <a:endParaRPr lang="pl-PL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845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JĘZYK POLSKI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087323"/>
              </p:ext>
            </p:extLst>
          </p:nvPr>
        </p:nvGraphicFramePr>
        <p:xfrm>
          <a:off x="513348" y="1459832"/>
          <a:ext cx="11373852" cy="5149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31384A10-F874-9100-AC0E-D4BB8F39B54E}"/>
              </a:ext>
            </a:extLst>
          </p:cNvPr>
          <p:cNvSpPr txBox="1"/>
          <p:nvPr/>
        </p:nvSpPr>
        <p:spPr>
          <a:xfrm>
            <a:off x="8450463" y="6488668"/>
            <a:ext cx="374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Dane dotyczą arkuszy standardowych.</a:t>
            </a:r>
          </a:p>
        </p:txBody>
      </p:sp>
    </p:spTree>
    <p:extLst>
      <p:ext uri="{BB962C8B-B14F-4D97-AF65-F5344CB8AC3E}">
        <p14:creationId xmlns:p14="http://schemas.microsoft.com/office/powerpoint/2010/main" val="342986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JĘZYK POLSKI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553856"/>
              </p:ext>
            </p:extLst>
          </p:nvPr>
        </p:nvGraphicFramePr>
        <p:xfrm>
          <a:off x="513348" y="1459832"/>
          <a:ext cx="11373852" cy="5149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804609B0-1EA2-B1F1-7AF0-8C44C23416B5}"/>
              </a:ext>
            </a:extLst>
          </p:cNvPr>
          <p:cNvSpPr txBox="1"/>
          <p:nvPr/>
        </p:nvSpPr>
        <p:spPr>
          <a:xfrm>
            <a:off x="8450463" y="6488668"/>
            <a:ext cx="374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Dane dotyczą arkuszy standardowych.</a:t>
            </a:r>
          </a:p>
        </p:txBody>
      </p:sp>
    </p:spTree>
    <p:extLst>
      <p:ext uri="{BB962C8B-B14F-4D97-AF65-F5344CB8AC3E}">
        <p14:creationId xmlns:p14="http://schemas.microsoft.com/office/powerpoint/2010/main" val="236599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0070C0"/>
                </a:solidFill>
              </a:rPr>
              <a:t>JĘZYK POLSKI</a:t>
            </a:r>
          </a:p>
          <a:p>
            <a:pPr algn="ctr"/>
            <a:r>
              <a:rPr lang="pl-PL" sz="2000" b="1" dirty="0">
                <a:solidFill>
                  <a:srgbClr val="0070C0"/>
                </a:solidFill>
              </a:rPr>
              <a:t>WYNIK PROCENTOWY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A6C60F1-6806-E733-197D-8FCE099BA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649337"/>
              </p:ext>
            </p:extLst>
          </p:nvPr>
        </p:nvGraphicFramePr>
        <p:xfrm>
          <a:off x="3423298" y="1690687"/>
          <a:ext cx="5345403" cy="50301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9943">
                  <a:extLst>
                    <a:ext uri="{9D8B030D-6E8A-4147-A177-3AD203B41FA5}">
                      <a16:colId xmlns:a16="http://schemas.microsoft.com/office/drawing/2014/main" val="3055230616"/>
                    </a:ext>
                  </a:extLst>
                </a:gridCol>
                <a:gridCol w="1516210">
                  <a:extLst>
                    <a:ext uri="{9D8B030D-6E8A-4147-A177-3AD203B41FA5}">
                      <a16:colId xmlns:a16="http://schemas.microsoft.com/office/drawing/2014/main" val="1096028856"/>
                    </a:ext>
                  </a:extLst>
                </a:gridCol>
                <a:gridCol w="1319104">
                  <a:extLst>
                    <a:ext uri="{9D8B030D-6E8A-4147-A177-3AD203B41FA5}">
                      <a16:colId xmlns:a16="http://schemas.microsoft.com/office/drawing/2014/main" val="1128112529"/>
                    </a:ext>
                  </a:extLst>
                </a:gridCol>
                <a:gridCol w="1580146">
                  <a:extLst>
                    <a:ext uri="{9D8B030D-6E8A-4147-A177-3AD203B41FA5}">
                      <a16:colId xmlns:a16="http://schemas.microsoft.com/office/drawing/2014/main" val="1108751492"/>
                    </a:ext>
                  </a:extLst>
                </a:gridCol>
              </a:tblGrid>
              <a:tr h="41353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Oddział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Nazwisko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Imię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Wynik procentowy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4013926"/>
                  </a:ext>
                </a:extLst>
              </a:tr>
              <a:tr h="481328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Mierzwa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Karolina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100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6622342"/>
                  </a:ext>
                </a:extLst>
              </a:tr>
              <a:tr h="41353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Garbarska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Joanna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2636631"/>
                  </a:ext>
                </a:extLst>
              </a:tr>
              <a:tr h="41353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Krzyżanowska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Sara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3928281"/>
                  </a:ext>
                </a:extLst>
              </a:tr>
              <a:tr h="41353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Pazura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Iga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6217220"/>
                  </a:ext>
                </a:extLst>
              </a:tr>
              <a:tr h="41353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Karolak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Julita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7055065"/>
                  </a:ext>
                </a:extLst>
              </a:tr>
              <a:tr h="41353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Wolniak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Zuzanna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1053464"/>
                  </a:ext>
                </a:extLst>
              </a:tr>
              <a:tr h="41353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Banaśkiewicz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Tymon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93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9802450"/>
                  </a:ext>
                </a:extLst>
              </a:tr>
              <a:tr h="41353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Husakova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Yelyzaveta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89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648267"/>
                  </a:ext>
                </a:extLst>
              </a:tr>
              <a:tr h="41353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Łomczyk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Piotr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973116"/>
                  </a:ext>
                </a:extLst>
              </a:tr>
              <a:tr h="41353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Janas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Bruno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0201097"/>
                  </a:ext>
                </a:extLst>
              </a:tr>
              <a:tr h="41353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Chojecki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Miłosz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87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8006458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3F4048AE-C6C8-E453-15E6-CA996E81EE57}"/>
              </a:ext>
            </a:extLst>
          </p:cNvPr>
          <p:cNvSpPr txBox="1"/>
          <p:nvPr/>
        </p:nvSpPr>
        <p:spPr>
          <a:xfrm>
            <a:off x="23648" y="6169710"/>
            <a:ext cx="2253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Kolor zielony – arkusz </a:t>
            </a:r>
            <a:br>
              <a:rPr lang="pl-PL" dirty="0"/>
            </a:br>
            <a:r>
              <a:rPr lang="pl-PL" dirty="0"/>
              <a:t>inny niż standardowy.</a:t>
            </a:r>
          </a:p>
        </p:txBody>
      </p:sp>
    </p:spTree>
    <p:extLst>
      <p:ext uri="{BB962C8B-B14F-4D97-AF65-F5344CB8AC3E}">
        <p14:creationId xmlns:p14="http://schemas.microsoft.com/office/powerpoint/2010/main" val="346101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0070C0"/>
                </a:solidFill>
              </a:rPr>
              <a:t>JĘZYK POLSKI</a:t>
            </a:r>
          </a:p>
          <a:p>
            <a:pPr algn="ctr"/>
            <a:r>
              <a:rPr lang="pl-PL" sz="2000" b="1" dirty="0">
                <a:solidFill>
                  <a:srgbClr val="0070C0"/>
                </a:solidFill>
              </a:rPr>
              <a:t>WYNIK PROCENTOWY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A9F4C4D-B91B-5200-EE46-A0CD0BF3E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856953"/>
              </p:ext>
            </p:extLst>
          </p:nvPr>
        </p:nvGraphicFramePr>
        <p:xfrm>
          <a:off x="3247695" y="1690687"/>
          <a:ext cx="5328745" cy="4983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0209">
                  <a:extLst>
                    <a:ext uri="{9D8B030D-6E8A-4147-A177-3AD203B41FA5}">
                      <a16:colId xmlns:a16="http://schemas.microsoft.com/office/drawing/2014/main" val="3171704973"/>
                    </a:ext>
                  </a:extLst>
                </a:gridCol>
                <a:gridCol w="1532948">
                  <a:extLst>
                    <a:ext uri="{9D8B030D-6E8A-4147-A177-3AD203B41FA5}">
                      <a16:colId xmlns:a16="http://schemas.microsoft.com/office/drawing/2014/main" val="1551628924"/>
                    </a:ext>
                  </a:extLst>
                </a:gridCol>
                <a:gridCol w="1333665">
                  <a:extLst>
                    <a:ext uri="{9D8B030D-6E8A-4147-A177-3AD203B41FA5}">
                      <a16:colId xmlns:a16="http://schemas.microsoft.com/office/drawing/2014/main" val="2352505867"/>
                    </a:ext>
                  </a:extLst>
                </a:gridCol>
                <a:gridCol w="1521923">
                  <a:extLst>
                    <a:ext uri="{9D8B030D-6E8A-4147-A177-3AD203B41FA5}">
                      <a16:colId xmlns:a16="http://schemas.microsoft.com/office/drawing/2014/main" val="2512711138"/>
                    </a:ext>
                  </a:extLst>
                </a:gridCol>
              </a:tblGrid>
              <a:tr h="45303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Oddział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Nazwisko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Imię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Wynik procentowy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5926063"/>
                  </a:ext>
                </a:extLst>
              </a:tr>
              <a:tr h="45303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Dudek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Wojciech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87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0534830"/>
                  </a:ext>
                </a:extLst>
              </a:tr>
              <a:tr h="45303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Wang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Zhaohan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highlight>
                            <a:srgbClr val="8ED973"/>
                          </a:highlight>
                        </a:rPr>
                        <a:t>87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8ED973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6631570"/>
                  </a:ext>
                </a:extLst>
              </a:tr>
              <a:tr h="45303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Gradowska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Gabriela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3000821"/>
                  </a:ext>
                </a:extLst>
              </a:tr>
              <a:tr h="45303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Grodecka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Julia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9190823"/>
                  </a:ext>
                </a:extLst>
              </a:tr>
              <a:tr h="45303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Koc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Alex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5092743"/>
                  </a:ext>
                </a:extLst>
              </a:tr>
              <a:tr h="45303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Rudecka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Antonina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4049709"/>
                  </a:ext>
                </a:extLst>
              </a:tr>
              <a:tr h="45303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Białek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Aleksandra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2581563"/>
                  </a:ext>
                </a:extLst>
              </a:tr>
              <a:tr h="45303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Godwani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Maya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4657878"/>
                  </a:ext>
                </a:extLst>
              </a:tr>
              <a:tr h="45303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Machnik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Karolina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009278"/>
                  </a:ext>
                </a:extLst>
              </a:tr>
              <a:tr h="45303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Rzążewski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Michał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87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2293546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4F5EE745-644F-B820-54B7-8C07BAAB1FED}"/>
              </a:ext>
            </a:extLst>
          </p:cNvPr>
          <p:cNvSpPr txBox="1"/>
          <p:nvPr/>
        </p:nvSpPr>
        <p:spPr>
          <a:xfrm>
            <a:off x="23648" y="6169710"/>
            <a:ext cx="2253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Kolor zielony – arkusz </a:t>
            </a:r>
            <a:br>
              <a:rPr lang="pl-PL" dirty="0"/>
            </a:br>
            <a:r>
              <a:rPr lang="pl-PL" dirty="0"/>
              <a:t>inny niż standardowy.</a:t>
            </a:r>
          </a:p>
        </p:txBody>
      </p:sp>
    </p:spTree>
    <p:extLst>
      <p:ext uri="{BB962C8B-B14F-4D97-AF65-F5344CB8AC3E}">
        <p14:creationId xmlns:p14="http://schemas.microsoft.com/office/powerpoint/2010/main" val="2348058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>
                <a:solidFill>
                  <a:srgbClr val="0070C0"/>
                </a:solidFill>
              </a:rPr>
              <a:t>JĘZYK POLSKI</a:t>
            </a:r>
          </a:p>
          <a:p>
            <a:pPr algn="ctr"/>
            <a:r>
              <a:rPr lang="pl-PL" sz="2000" b="1" dirty="0">
                <a:solidFill>
                  <a:srgbClr val="0070C0"/>
                </a:solidFill>
              </a:rPr>
              <a:t>WYNIK PROCENTOWY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35E3565-F1B0-CC3B-9CA7-EA9548A26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290820"/>
              </p:ext>
            </p:extLst>
          </p:nvPr>
        </p:nvGraphicFramePr>
        <p:xfrm>
          <a:off x="3347982" y="1995488"/>
          <a:ext cx="5943163" cy="4037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0631">
                  <a:extLst>
                    <a:ext uri="{9D8B030D-6E8A-4147-A177-3AD203B41FA5}">
                      <a16:colId xmlns:a16="http://schemas.microsoft.com/office/drawing/2014/main" val="3272119435"/>
                    </a:ext>
                  </a:extLst>
                </a:gridCol>
                <a:gridCol w="1517331">
                  <a:extLst>
                    <a:ext uri="{9D8B030D-6E8A-4147-A177-3AD203B41FA5}">
                      <a16:colId xmlns:a16="http://schemas.microsoft.com/office/drawing/2014/main" val="93897153"/>
                    </a:ext>
                  </a:extLst>
                </a:gridCol>
                <a:gridCol w="1320079">
                  <a:extLst>
                    <a:ext uri="{9D8B030D-6E8A-4147-A177-3AD203B41FA5}">
                      <a16:colId xmlns:a16="http://schemas.microsoft.com/office/drawing/2014/main" val="2337318850"/>
                    </a:ext>
                  </a:extLst>
                </a:gridCol>
                <a:gridCol w="2175122">
                  <a:extLst>
                    <a:ext uri="{9D8B030D-6E8A-4147-A177-3AD203B41FA5}">
                      <a16:colId xmlns:a16="http://schemas.microsoft.com/office/drawing/2014/main" val="3476162478"/>
                    </a:ext>
                  </a:extLst>
                </a:gridCol>
              </a:tblGrid>
              <a:tr h="44860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Oddział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Nazwisko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Imię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Wynik procentowy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3902517"/>
                  </a:ext>
                </a:extLst>
              </a:tr>
              <a:tr h="44860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Kopała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Piotr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5719204"/>
                  </a:ext>
                </a:extLst>
              </a:tr>
              <a:tr h="44860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Żmiejko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Nina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7069448"/>
                  </a:ext>
                </a:extLst>
              </a:tr>
              <a:tr h="44860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Nguyen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Minh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2939854"/>
                  </a:ext>
                </a:extLst>
              </a:tr>
              <a:tr h="44860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Wesołowski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Krzysztof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4231431"/>
                  </a:ext>
                </a:extLst>
              </a:tr>
              <a:tr h="44860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B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Wolska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Natalia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1529838"/>
                  </a:ext>
                </a:extLst>
              </a:tr>
              <a:tr h="44860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Garwacki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Paweł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098692"/>
                  </a:ext>
                </a:extLst>
              </a:tr>
              <a:tr h="44860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Sierpińska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Natalia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</a:rPr>
                        <a:t>80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9796510"/>
                  </a:ext>
                </a:extLst>
              </a:tr>
              <a:tr h="44860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C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Solecki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</a:rPr>
                        <a:t>Maksymilian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</a:rPr>
                        <a:t>80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4411833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5445DBD8-5A60-5459-E5B8-ADAD7CDB1C7D}"/>
              </a:ext>
            </a:extLst>
          </p:cNvPr>
          <p:cNvSpPr txBox="1"/>
          <p:nvPr/>
        </p:nvSpPr>
        <p:spPr>
          <a:xfrm>
            <a:off x="23648" y="6169710"/>
            <a:ext cx="2253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Kolor zielony – arkusz </a:t>
            </a:r>
            <a:br>
              <a:rPr lang="pl-PL" dirty="0"/>
            </a:br>
            <a:r>
              <a:rPr lang="pl-PL" dirty="0"/>
              <a:t>inny niż standardowy.</a:t>
            </a:r>
          </a:p>
        </p:txBody>
      </p:sp>
    </p:spTree>
    <p:extLst>
      <p:ext uri="{BB962C8B-B14F-4D97-AF65-F5344CB8AC3E}">
        <p14:creationId xmlns:p14="http://schemas.microsoft.com/office/powerpoint/2010/main" val="284030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MATEMATYKA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528524"/>
              </p:ext>
            </p:extLst>
          </p:nvPr>
        </p:nvGraphicFramePr>
        <p:xfrm>
          <a:off x="513348" y="1459832"/>
          <a:ext cx="11373852" cy="5149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258BBEA3-0789-CF0D-3B75-B5BDA97BD8F9}"/>
              </a:ext>
            </a:extLst>
          </p:cNvPr>
          <p:cNvSpPr txBox="1"/>
          <p:nvPr/>
        </p:nvSpPr>
        <p:spPr>
          <a:xfrm>
            <a:off x="8450463" y="6488668"/>
            <a:ext cx="374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Dane dotyczą arkuszy standardowych.</a:t>
            </a:r>
          </a:p>
        </p:txBody>
      </p:sp>
    </p:spTree>
    <p:extLst>
      <p:ext uri="{BB962C8B-B14F-4D97-AF65-F5344CB8AC3E}">
        <p14:creationId xmlns:p14="http://schemas.microsoft.com/office/powerpoint/2010/main" val="916139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183C6B-3B6B-FC85-4646-AB6BD9F03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MATEMATYKA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A755BA2-C290-1273-FC83-B1DFB815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13" y="365124"/>
            <a:ext cx="148542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579371"/>
              </p:ext>
            </p:extLst>
          </p:nvPr>
        </p:nvGraphicFramePr>
        <p:xfrm>
          <a:off x="513348" y="1459832"/>
          <a:ext cx="11373852" cy="5149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BDD1C8DF-A485-21F7-EBCB-9A62FA940010}"/>
              </a:ext>
            </a:extLst>
          </p:cNvPr>
          <p:cNvSpPr txBox="1"/>
          <p:nvPr/>
        </p:nvSpPr>
        <p:spPr>
          <a:xfrm>
            <a:off x="8450463" y="6488668"/>
            <a:ext cx="374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Dane dotyczą arkuszy standardowych.</a:t>
            </a:r>
          </a:p>
        </p:txBody>
      </p:sp>
    </p:spTree>
    <p:extLst>
      <p:ext uri="{BB962C8B-B14F-4D97-AF65-F5344CB8AC3E}">
        <p14:creationId xmlns:p14="http://schemas.microsoft.com/office/powerpoint/2010/main" val="26119855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826592DD8DCD4794B97D6F78912C6D" ma:contentTypeVersion="19" ma:contentTypeDescription="Utwórz nowy dokument." ma:contentTypeScope="" ma:versionID="e9b8e516b91409bbfac9505403242c05">
  <xsd:schema xmlns:xsd="http://www.w3.org/2001/XMLSchema" xmlns:xs="http://www.w3.org/2001/XMLSchema" xmlns:p="http://schemas.microsoft.com/office/2006/metadata/properties" xmlns:ns2="2f6e76c3-a1bf-4a6b-bd11-3803c77c1a76" xmlns:ns3="07e6c848-f80c-4642-ac52-3f5a7061412f" targetNamespace="http://schemas.microsoft.com/office/2006/metadata/properties" ma:root="true" ma:fieldsID="2b5e4850856c34fb65fa0150826ca11f" ns2:_="" ns3:_="">
    <xsd:import namespace="2f6e76c3-a1bf-4a6b-bd11-3803c77c1a76"/>
    <xsd:import namespace="07e6c848-f80c-4642-ac52-3f5a706141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Wymaganiaedukacyjne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6e76c3-a1bf-4a6b-bd11-3803c77c1a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Wymaganiaedukacyjne" ma:index="22" nillable="true" ma:displayName="Wymagania edukacyjne " ma:description="kl.3 a,b,c" ma:format="Dropdown" ma:internalName="Wymaganiaedukacyjne">
      <xsd:simpleType>
        <xsd:restriction base="dms:Text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5" nillable="true" ma:taxonomy="true" ma:internalName="lcf76f155ced4ddcb4097134ff3c332f" ma:taxonomyFieldName="MediaServiceImageTags" ma:displayName="Tagi obrazów" ma:readOnly="false" ma:fieldId="{5cf76f15-5ced-4ddc-b409-7134ff3c332f}" ma:taxonomyMulti="true" ma:sspId="2e83404a-486d-413f-9aad-711aec17ce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e6c848-f80c-4642-ac52-3f5a7061412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bf0421a1-2230-4fbc-9328-080f4739cfef}" ma:internalName="TaxCatchAll" ma:showField="CatchAllData" ma:web="07e6c848-f80c-4642-ac52-3f5a706141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ymaganiaedukacyjne xmlns="2f6e76c3-a1bf-4a6b-bd11-3803c77c1a76" xsi:nil="true"/>
    <lcf76f155ced4ddcb4097134ff3c332f xmlns="2f6e76c3-a1bf-4a6b-bd11-3803c77c1a76">
      <Terms xmlns="http://schemas.microsoft.com/office/infopath/2007/PartnerControls"/>
    </lcf76f155ced4ddcb4097134ff3c332f>
    <TaxCatchAll xmlns="07e6c848-f80c-4642-ac52-3f5a7061412f" xsi:nil="true"/>
  </documentManagement>
</p:properties>
</file>

<file path=customXml/itemProps1.xml><?xml version="1.0" encoding="utf-8"?>
<ds:datastoreItem xmlns:ds="http://schemas.openxmlformats.org/officeDocument/2006/customXml" ds:itemID="{426D0DB1-AA97-4C34-8AAC-302B5406D6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6e76c3-a1bf-4a6b-bd11-3803c77c1a76"/>
    <ds:schemaRef ds:uri="07e6c848-f80c-4642-ac52-3f5a706141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03528C-EBD7-4505-8F87-B79ED5580F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9FA668-127D-4E3D-BAE0-86D1B7A28499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07e6c848-f80c-4642-ac52-3f5a7061412f"/>
    <ds:schemaRef ds:uri="http://purl.org/dc/elements/1.1/"/>
    <ds:schemaRef ds:uri="2f6e76c3-a1bf-4a6b-bd11-3803c77c1a76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2508</TotalTime>
  <Words>915</Words>
  <Application>Microsoft Macintosh PowerPoint</Application>
  <PresentationFormat>Panoramiczny</PresentationFormat>
  <Paragraphs>604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Aptos Narrow</vt:lpstr>
      <vt:lpstr>Arial</vt:lpstr>
      <vt:lpstr>Calibri</vt:lpstr>
      <vt:lpstr>Calibri Light</vt:lpstr>
      <vt:lpstr>Motyw pakietu Office</vt:lpstr>
      <vt:lpstr>Wyniki egzaminu ósmoklasisty</vt:lpstr>
      <vt:lpstr>Skala staninowa średnich wyników szkół  (w %) z egzaminu ósmoklasisty w 2024 roku</vt:lpstr>
      <vt:lpstr>JĘZYK POLSKI </vt:lpstr>
      <vt:lpstr>JĘZYK POLSKI </vt:lpstr>
      <vt:lpstr>Prezentacja programu PowerPoint</vt:lpstr>
      <vt:lpstr>Prezentacja programu PowerPoint</vt:lpstr>
      <vt:lpstr>Prezentacja programu PowerPoint</vt:lpstr>
      <vt:lpstr>MATEMATYKA</vt:lpstr>
      <vt:lpstr>MATEMATYKA</vt:lpstr>
      <vt:lpstr>Prezentacja programu PowerPoint</vt:lpstr>
      <vt:lpstr>Prezentacja programu PowerPoint</vt:lpstr>
      <vt:lpstr>Prezentacja programu PowerPoint</vt:lpstr>
      <vt:lpstr>Prezentacja programu PowerPoint</vt:lpstr>
      <vt:lpstr>JĘZYK ANGIELSKI </vt:lpstr>
      <vt:lpstr>JĘZYK ANGIELSKI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Wyniki pierwszego próbnego egzaminu ósmoklasisty</dc:title>
  <dc:creator>Bohdan Tyczyński</dc:creator>
  <cp:lastModifiedBy>Bohdan Tyczyński</cp:lastModifiedBy>
  <cp:revision>158</cp:revision>
  <dcterms:created xsi:type="dcterms:W3CDTF">2022-11-20T13:22:51Z</dcterms:created>
  <dcterms:modified xsi:type="dcterms:W3CDTF">2024-07-03T15:31:23Z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0x010100B7826592DD8DCD4794B97D6F78912C6D</vt:lpwstr>
  </property>
</Properties>
</file>